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Platypi Medium" panose="020B0604020202020204" charset="0"/>
      <p:regular r:id="rId14"/>
    </p:embeddedFont>
    <p:embeddedFont>
      <p:font typeface="Source Serif Pro" panose="02040603050405020204" pitchFamily="18" charset="0"/>
      <p:regular r:id="rId15"/>
      <p:bold r:id="rId16"/>
      <p: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492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3704" t="554" b="-554"/>
          <a:stretch/>
        </p:blipFill>
        <p:spPr>
          <a:xfrm>
            <a:off x="0" y="-1"/>
            <a:ext cx="5283200" cy="8342489"/>
          </a:xfrm>
          <a:prstGeom prst="rect">
            <a:avLst/>
          </a:prstGeom>
        </p:spPr>
      </p:pic>
      <p:sp>
        <p:nvSpPr>
          <p:cNvPr id="3" name="Text 0"/>
          <p:cNvSpPr/>
          <p:nvPr/>
        </p:nvSpPr>
        <p:spPr>
          <a:xfrm>
            <a:off x="6350437" y="1815941"/>
            <a:ext cx="7415927" cy="1234202"/>
          </a:xfrm>
          <a:prstGeom prst="rect">
            <a:avLst/>
          </a:prstGeom>
          <a:noFill/>
          <a:ln/>
        </p:spPr>
        <p:txBody>
          <a:bodyPr wrap="square" lIns="0" tIns="0" rIns="0" bIns="0" rtlCol="0" anchor="t"/>
          <a:lstStyle/>
          <a:p>
            <a:pPr marL="0" indent="0">
              <a:lnSpc>
                <a:spcPts val="4850"/>
              </a:lnSpc>
              <a:buNone/>
            </a:pPr>
            <a:r>
              <a:rPr lang="en-US" sz="3850" b="1" dirty="0">
                <a:solidFill>
                  <a:srgbClr val="201B18"/>
                </a:solidFill>
                <a:latin typeface="Platypi Medium" pitchFamily="34" charset="0"/>
                <a:ea typeface="Platypi Medium" pitchFamily="34" charset="-122"/>
                <a:cs typeface="Platypi Medium" pitchFamily="34" charset="-120"/>
              </a:rPr>
              <a:t>Impact of Climate Change on Vector-Borne Diseases</a:t>
            </a:r>
            <a:endParaRPr lang="en-US" sz="3850" dirty="0"/>
          </a:p>
        </p:txBody>
      </p:sp>
      <p:sp>
        <p:nvSpPr>
          <p:cNvPr id="4" name="Text 1"/>
          <p:cNvSpPr/>
          <p:nvPr/>
        </p:nvSpPr>
        <p:spPr>
          <a:xfrm>
            <a:off x="6350437" y="3327797"/>
            <a:ext cx="7415927" cy="395049"/>
          </a:xfrm>
          <a:prstGeom prst="rect">
            <a:avLst/>
          </a:prstGeom>
          <a:noFill/>
          <a:ln/>
        </p:spPr>
        <p:txBody>
          <a:bodyPr wrap="none" lIns="0" tIns="0" rIns="0" bIns="0" rtlCol="0" anchor="t"/>
          <a:lstStyle/>
          <a:p>
            <a:pPr marL="0" indent="0">
              <a:lnSpc>
                <a:spcPts val="3100"/>
              </a:lnSpc>
              <a:buNone/>
            </a:pPr>
            <a:r>
              <a:rPr lang="en-US" sz="1900" i="1" dirty="0">
                <a:solidFill>
                  <a:srgbClr val="504C49"/>
                </a:solidFill>
                <a:latin typeface="Source Serif Pro" pitchFamily="34" charset="0"/>
                <a:ea typeface="Source Serif Pro" pitchFamily="34" charset="-122"/>
                <a:cs typeface="Source Serif Pro" pitchFamily="34" charset="-120"/>
              </a:rPr>
              <a:t>Ksshitij V Singare RA2211003011509</a:t>
            </a:r>
            <a:endParaRPr lang="en-US" sz="1900" dirty="0"/>
          </a:p>
        </p:txBody>
      </p:sp>
      <p:sp>
        <p:nvSpPr>
          <p:cNvPr id="5" name="Text 2"/>
          <p:cNvSpPr/>
          <p:nvPr/>
        </p:nvSpPr>
        <p:spPr>
          <a:xfrm>
            <a:off x="6350437" y="4000500"/>
            <a:ext cx="7415927" cy="395049"/>
          </a:xfrm>
          <a:prstGeom prst="rect">
            <a:avLst/>
          </a:prstGeom>
          <a:noFill/>
          <a:ln/>
        </p:spPr>
        <p:txBody>
          <a:bodyPr wrap="none" lIns="0" tIns="0" rIns="0" bIns="0" rtlCol="0" anchor="t"/>
          <a:lstStyle/>
          <a:p>
            <a:pPr marL="0" indent="0">
              <a:lnSpc>
                <a:spcPts val="3100"/>
              </a:lnSpc>
              <a:buNone/>
            </a:pPr>
            <a:r>
              <a:rPr lang="en-US" sz="1900" i="1" dirty="0">
                <a:solidFill>
                  <a:srgbClr val="504C49"/>
                </a:solidFill>
                <a:latin typeface="Source Serif Pro" pitchFamily="34" charset="0"/>
                <a:ea typeface="Source Serif Pro" pitchFamily="34" charset="-122"/>
                <a:cs typeface="Source Serif Pro" pitchFamily="34" charset="-120"/>
              </a:rPr>
              <a:t>Vihaan Gautam RA2211028010141</a:t>
            </a:r>
            <a:endParaRPr lang="en-US" sz="1900" dirty="0"/>
          </a:p>
        </p:txBody>
      </p:sp>
      <p:sp>
        <p:nvSpPr>
          <p:cNvPr id="6" name="Text 3"/>
          <p:cNvSpPr/>
          <p:nvPr/>
        </p:nvSpPr>
        <p:spPr>
          <a:xfrm>
            <a:off x="6350437" y="4673203"/>
            <a:ext cx="7415927" cy="395049"/>
          </a:xfrm>
          <a:prstGeom prst="rect">
            <a:avLst/>
          </a:prstGeom>
          <a:noFill/>
          <a:ln/>
        </p:spPr>
        <p:txBody>
          <a:bodyPr wrap="none" lIns="0" tIns="0" rIns="0" bIns="0" rtlCol="0" anchor="t"/>
          <a:lstStyle/>
          <a:p>
            <a:pPr marL="0" indent="0">
              <a:lnSpc>
                <a:spcPts val="3100"/>
              </a:lnSpc>
              <a:buNone/>
            </a:pPr>
            <a:r>
              <a:rPr lang="en-US" sz="1900" i="1" dirty="0">
                <a:solidFill>
                  <a:srgbClr val="504C49"/>
                </a:solidFill>
                <a:latin typeface="Source Serif Pro" pitchFamily="34" charset="0"/>
                <a:ea typeface="Source Serif Pro" pitchFamily="34" charset="-122"/>
                <a:cs typeface="Source Serif Pro" pitchFamily="34" charset="-120"/>
              </a:rPr>
              <a:t>Lalit Satvik Surisetty RA2211003011896</a:t>
            </a:r>
            <a:endParaRPr lang="en-US" sz="1900" dirty="0"/>
          </a:p>
        </p:txBody>
      </p:sp>
      <p:sp>
        <p:nvSpPr>
          <p:cNvPr id="7" name="Text 4"/>
          <p:cNvSpPr/>
          <p:nvPr/>
        </p:nvSpPr>
        <p:spPr>
          <a:xfrm>
            <a:off x="6350437" y="5345906"/>
            <a:ext cx="7415927" cy="395049"/>
          </a:xfrm>
          <a:prstGeom prst="rect">
            <a:avLst/>
          </a:prstGeom>
          <a:noFill/>
          <a:ln/>
        </p:spPr>
        <p:txBody>
          <a:bodyPr wrap="none" lIns="0" tIns="0" rIns="0" bIns="0" rtlCol="0" anchor="t"/>
          <a:lstStyle/>
          <a:p>
            <a:pPr marL="0" indent="0">
              <a:lnSpc>
                <a:spcPts val="3100"/>
              </a:lnSpc>
              <a:buNone/>
            </a:pPr>
            <a:r>
              <a:rPr lang="en-US" sz="1900" i="1" dirty="0">
                <a:solidFill>
                  <a:srgbClr val="504C49"/>
                </a:solidFill>
                <a:latin typeface="Source Serif Pro" pitchFamily="34" charset="0"/>
                <a:ea typeface="Source Serif Pro" pitchFamily="34" charset="-122"/>
                <a:cs typeface="Source Serif Pro" pitchFamily="34" charset="-120"/>
              </a:rPr>
              <a:t>Akshat Sharma RA 2211027010121</a:t>
            </a:r>
            <a:endParaRPr lang="en-US" sz="1900" dirty="0"/>
          </a:p>
        </p:txBody>
      </p:sp>
      <p:sp>
        <p:nvSpPr>
          <p:cNvPr id="8" name="Text 5"/>
          <p:cNvSpPr/>
          <p:nvPr/>
        </p:nvSpPr>
        <p:spPr>
          <a:xfrm>
            <a:off x="6350437" y="6018609"/>
            <a:ext cx="7415927" cy="395049"/>
          </a:xfrm>
          <a:prstGeom prst="rect">
            <a:avLst/>
          </a:prstGeom>
          <a:noFill/>
          <a:ln/>
        </p:spPr>
        <p:txBody>
          <a:bodyPr wrap="none" lIns="0" tIns="0" rIns="0" bIns="0" rtlCol="0" anchor="t"/>
          <a:lstStyle/>
          <a:p>
            <a:pPr marL="0" indent="0">
              <a:lnSpc>
                <a:spcPts val="3100"/>
              </a:lnSpc>
              <a:buNone/>
            </a:pPr>
            <a:r>
              <a:rPr lang="en-US" sz="1900" i="1" dirty="0">
                <a:solidFill>
                  <a:srgbClr val="504C49"/>
                </a:solidFill>
                <a:latin typeface="Source Serif Pro" pitchFamily="34" charset="0"/>
                <a:ea typeface="Source Serif Pro" pitchFamily="34" charset="-122"/>
                <a:cs typeface="Source Serif Pro" pitchFamily="34" charset="-120"/>
              </a:rPr>
              <a:t>Hardik Agrawal RA2211027010007</a:t>
            </a:r>
            <a:endParaRPr lang="en-US" sz="1900" dirty="0"/>
          </a:p>
        </p:txBody>
      </p:sp>
      <p:sp>
        <p:nvSpPr>
          <p:cNvPr id="9" name="Rectangle 8">
            <a:extLst>
              <a:ext uri="{FF2B5EF4-FFF2-40B4-BE49-F238E27FC236}">
                <a16:creationId xmlns:a16="http://schemas.microsoft.com/office/drawing/2014/main" id="{DA7F9CB8-2E04-06B0-6023-BDD34E2A42C7}"/>
              </a:ext>
            </a:extLst>
          </p:cNvPr>
          <p:cNvSpPr/>
          <p:nvPr/>
        </p:nvSpPr>
        <p:spPr>
          <a:xfrm>
            <a:off x="12769327" y="7788536"/>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2939" y="513040"/>
            <a:ext cx="4664154" cy="582930"/>
          </a:xfrm>
          <a:prstGeom prst="rect">
            <a:avLst/>
          </a:prstGeom>
          <a:noFill/>
          <a:ln/>
        </p:spPr>
        <p:txBody>
          <a:bodyPr wrap="none" lIns="0" tIns="0" rIns="0" bIns="0" rtlCol="0" anchor="t"/>
          <a:lstStyle/>
          <a:p>
            <a:pPr marL="0" indent="0">
              <a:lnSpc>
                <a:spcPts val="4550"/>
              </a:lnSpc>
              <a:buNone/>
            </a:pPr>
            <a:r>
              <a:rPr lang="en-US" sz="3650" dirty="0">
                <a:solidFill>
                  <a:srgbClr val="201B18"/>
                </a:solidFill>
                <a:latin typeface="Platypi Medium" pitchFamily="34" charset="0"/>
                <a:ea typeface="Platypi Medium" pitchFamily="34" charset="-122"/>
                <a:cs typeface="Platypi Medium" pitchFamily="34" charset="-120"/>
              </a:rPr>
              <a:t>Final Dashboard</a:t>
            </a:r>
            <a:endParaRPr lang="en-US" sz="3650" dirty="0"/>
          </a:p>
        </p:txBody>
      </p:sp>
      <p:sp>
        <p:nvSpPr>
          <p:cNvPr id="4" name="Rectangle 3">
            <a:extLst>
              <a:ext uri="{FF2B5EF4-FFF2-40B4-BE49-F238E27FC236}">
                <a16:creationId xmlns:a16="http://schemas.microsoft.com/office/drawing/2014/main" id="{6D613515-B3E1-3A78-CC17-25B649D7CD47}"/>
              </a:ext>
            </a:extLst>
          </p:cNvPr>
          <p:cNvSpPr/>
          <p:nvPr/>
        </p:nvSpPr>
        <p:spPr>
          <a:xfrm>
            <a:off x="12769327" y="7788536"/>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a:extLst>
                  <a:ext uri="{FF2B5EF4-FFF2-40B4-BE49-F238E27FC236}">
                    <a16:creationId xmlns:a16="http://schemas.microsoft.com/office/drawing/2014/main" id="{EBA66232-0107-4881-6C56-835BAF70BF95}"/>
                  </a:ext>
                </a:extLst>
              </p:cNvPr>
              <p:cNvGraphicFramePr>
                <a:graphicFrameLocks noGrp="1"/>
              </p:cNvGraphicFramePr>
              <p:nvPr>
                <p:extLst>
                  <p:ext uri="{D42A27DB-BD31-4B8C-83A1-F6EECF244321}">
                    <p14:modId xmlns:p14="http://schemas.microsoft.com/office/powerpoint/2010/main" val="2896010543"/>
                  </p:ext>
                </p:extLst>
              </p:nvPr>
            </p:nvGraphicFramePr>
            <p:xfrm>
              <a:off x="86061" y="-1"/>
              <a:ext cx="14544339" cy="813278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Add-in 4">
                <a:extLst>
                  <a:ext uri="{FF2B5EF4-FFF2-40B4-BE49-F238E27FC236}">
                    <a16:creationId xmlns:a16="http://schemas.microsoft.com/office/drawing/2014/main" id="{EBA66232-0107-4881-6C56-835BAF70BF95}"/>
                  </a:ext>
                </a:extLst>
              </p:cNvPr>
              <p:cNvPicPr>
                <a:picLocks noGrp="1" noRot="1" noChangeAspect="1" noMove="1" noResize="1" noEditPoints="1" noAdjustHandles="1" noChangeArrowheads="1" noChangeShapeType="1"/>
              </p:cNvPicPr>
              <p:nvPr/>
            </p:nvPicPr>
            <p:blipFill>
              <a:blip r:embed="rId4"/>
              <a:stretch>
                <a:fillRect/>
              </a:stretch>
            </p:blipFill>
            <p:spPr>
              <a:xfrm>
                <a:off x="86061" y="-1"/>
                <a:ext cx="14544339" cy="8132781"/>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212181"/>
            <a:ext cx="7415927" cy="1064657"/>
          </a:xfrm>
          <a:prstGeom prst="rect">
            <a:avLst/>
          </a:prstGeom>
          <a:noFill/>
          <a:ln/>
        </p:spPr>
        <p:txBody>
          <a:bodyPr wrap="none" lIns="0" tIns="0" rIns="0" bIns="0" rtlCol="0" anchor="t"/>
          <a:lstStyle/>
          <a:p>
            <a:pPr marL="0" indent="0">
              <a:lnSpc>
                <a:spcPts val="8350"/>
              </a:lnSpc>
              <a:buNone/>
            </a:pPr>
            <a:r>
              <a:rPr lang="en-US" sz="6700" dirty="0">
                <a:solidFill>
                  <a:srgbClr val="201B18"/>
                </a:solidFill>
                <a:latin typeface="Platypi Medium" pitchFamily="34" charset="0"/>
                <a:ea typeface="Platypi Medium" pitchFamily="34" charset="-122"/>
                <a:cs typeface="Platypi Medium" pitchFamily="34" charset="-120"/>
              </a:rPr>
              <a:t>Conclusion</a:t>
            </a:r>
            <a:endParaRPr lang="en-US" sz="6700" dirty="0"/>
          </a:p>
        </p:txBody>
      </p:sp>
      <p:sp>
        <p:nvSpPr>
          <p:cNvPr id="4" name="Text 1"/>
          <p:cNvSpPr/>
          <p:nvPr/>
        </p:nvSpPr>
        <p:spPr>
          <a:xfrm>
            <a:off x="864037" y="3647122"/>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In conclusion, our analysis confirms a notable correlation between climate change and the incidence of vector-borne diseases. The data underscore the need for ongoing monitoring of environmental and health data to dynamically adjust public health responses. We recommend continued investment in research and technology to combat the evolving threat of these diseases.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19983" y="644962"/>
            <a:ext cx="5857518" cy="732234"/>
          </a:xfrm>
          <a:prstGeom prst="rect">
            <a:avLst/>
          </a:prstGeom>
          <a:noFill/>
          <a:ln/>
        </p:spPr>
        <p:txBody>
          <a:bodyPr wrap="none" lIns="0" tIns="0" rIns="0" bIns="0" rtlCol="0" anchor="t"/>
          <a:lstStyle/>
          <a:p>
            <a:pPr marL="0" indent="0">
              <a:lnSpc>
                <a:spcPts val="5750"/>
              </a:lnSpc>
              <a:buNone/>
            </a:pPr>
            <a:r>
              <a:rPr lang="en-US" sz="4600" dirty="0">
                <a:solidFill>
                  <a:srgbClr val="201B18"/>
                </a:solidFill>
                <a:latin typeface="Platypi Medium" pitchFamily="34" charset="0"/>
                <a:ea typeface="Platypi Medium" pitchFamily="34" charset="-122"/>
                <a:cs typeface="Platypi Medium" pitchFamily="34" charset="-120"/>
              </a:rPr>
              <a:t>Table of contents</a:t>
            </a:r>
            <a:endParaRPr lang="en-US" sz="4600" dirty="0"/>
          </a:p>
        </p:txBody>
      </p:sp>
      <p:sp>
        <p:nvSpPr>
          <p:cNvPr id="3" name="Text 1"/>
          <p:cNvSpPr/>
          <p:nvPr/>
        </p:nvSpPr>
        <p:spPr>
          <a:xfrm>
            <a:off x="819983" y="1845707"/>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a:pPr>
            <a:r>
              <a:rPr lang="en-US" sz="1800" b="1" dirty="0">
                <a:solidFill>
                  <a:srgbClr val="504C49"/>
                </a:solidFill>
                <a:latin typeface="Source Serif Pro" pitchFamily="34" charset="0"/>
                <a:ea typeface="Source Serif Pro" pitchFamily="34" charset="-122"/>
                <a:cs typeface="Source Serif Pro" pitchFamily="34" charset="-120"/>
              </a:rPr>
              <a:t>Introduction</a:t>
            </a:r>
            <a:r>
              <a:rPr lang="en-US" sz="1800" dirty="0">
                <a:solidFill>
                  <a:srgbClr val="504C49"/>
                </a:solidFill>
                <a:latin typeface="Source Serif Pro" pitchFamily="34" charset="0"/>
                <a:ea typeface="Source Serif Pro" pitchFamily="34" charset="-122"/>
                <a:cs typeface="Source Serif Pro" pitchFamily="34" charset="-120"/>
              </a:rPr>
              <a:t>
Exploring the Impact of Climate Change on Vector-Borne Diseases</a:t>
            </a:r>
            <a:endParaRPr lang="en-US" sz="1800" dirty="0"/>
          </a:p>
        </p:txBody>
      </p:sp>
      <p:sp>
        <p:nvSpPr>
          <p:cNvPr id="4" name="Text 2"/>
          <p:cNvSpPr/>
          <p:nvPr/>
        </p:nvSpPr>
        <p:spPr>
          <a:xfrm>
            <a:off x="819983" y="2677239"/>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startAt="2"/>
            </a:pPr>
            <a:r>
              <a:rPr lang="en-US" sz="1800" b="1" dirty="0">
                <a:solidFill>
                  <a:srgbClr val="504C49"/>
                </a:solidFill>
                <a:latin typeface="Source Serif Pro" pitchFamily="34" charset="0"/>
                <a:ea typeface="Source Serif Pro" pitchFamily="34" charset="-122"/>
                <a:cs typeface="Source Serif Pro" pitchFamily="34" charset="-120"/>
              </a:rPr>
              <a:t>Problem Statement</a:t>
            </a:r>
            <a:r>
              <a:rPr lang="en-US" sz="1800" dirty="0">
                <a:solidFill>
                  <a:srgbClr val="504C49"/>
                </a:solidFill>
                <a:latin typeface="Source Serif Pro" pitchFamily="34" charset="0"/>
                <a:ea typeface="Source Serif Pro" pitchFamily="34" charset="-122"/>
                <a:cs typeface="Source Serif Pro" pitchFamily="34" charset="-120"/>
              </a:rPr>
              <a:t>
The Public Health Challenge of Climate Change</a:t>
            </a:r>
            <a:endParaRPr lang="en-US" sz="1800" dirty="0"/>
          </a:p>
        </p:txBody>
      </p:sp>
      <p:sp>
        <p:nvSpPr>
          <p:cNvPr id="5" name="Text 3"/>
          <p:cNvSpPr/>
          <p:nvPr/>
        </p:nvSpPr>
        <p:spPr>
          <a:xfrm>
            <a:off x="819983" y="3508772"/>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startAt="3"/>
            </a:pPr>
            <a:r>
              <a:rPr lang="en-US" sz="1800" b="1" dirty="0">
                <a:solidFill>
                  <a:srgbClr val="504C49"/>
                </a:solidFill>
                <a:latin typeface="Source Serif Pro" pitchFamily="34" charset="0"/>
                <a:ea typeface="Source Serif Pro" pitchFamily="34" charset="-122"/>
                <a:cs typeface="Source Serif Pro" pitchFamily="34" charset="-120"/>
              </a:rPr>
              <a:t>Overview</a:t>
            </a:r>
            <a:r>
              <a:rPr lang="en-US" sz="1800" dirty="0">
                <a:solidFill>
                  <a:srgbClr val="504C49"/>
                </a:solidFill>
                <a:latin typeface="Source Serif Pro" pitchFamily="34" charset="0"/>
                <a:ea typeface="Source Serif Pro" pitchFamily="34" charset="-122"/>
                <a:cs typeface="Source Serif Pro" pitchFamily="34" charset="-120"/>
              </a:rPr>
              <a:t>
Scope and Analytical Approach</a:t>
            </a:r>
            <a:endParaRPr lang="en-US" sz="1800" dirty="0"/>
          </a:p>
        </p:txBody>
      </p:sp>
      <p:sp>
        <p:nvSpPr>
          <p:cNvPr id="6" name="Text 4"/>
          <p:cNvSpPr/>
          <p:nvPr/>
        </p:nvSpPr>
        <p:spPr>
          <a:xfrm>
            <a:off x="819983" y="4340304"/>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startAt="4"/>
            </a:pPr>
            <a:r>
              <a:rPr lang="en-US" sz="1800" b="1" dirty="0">
                <a:solidFill>
                  <a:srgbClr val="504C49"/>
                </a:solidFill>
                <a:latin typeface="Source Serif Pro" pitchFamily="34" charset="0"/>
                <a:ea typeface="Source Serif Pro" pitchFamily="34" charset="-122"/>
                <a:cs typeface="Source Serif Pro" pitchFamily="34" charset="-120"/>
              </a:rPr>
              <a:t>Dashboard Features</a:t>
            </a:r>
            <a:r>
              <a:rPr lang="en-US" sz="1800" dirty="0">
                <a:solidFill>
                  <a:srgbClr val="504C49"/>
                </a:solidFill>
                <a:latin typeface="Source Serif Pro" pitchFamily="34" charset="0"/>
                <a:ea typeface="Source Serif Pro" pitchFamily="34" charset="-122"/>
                <a:cs typeface="Source Serif Pro" pitchFamily="34" charset="-120"/>
              </a:rPr>
              <a:t>
Key Insights from Power BI Dashboards</a:t>
            </a:r>
            <a:endParaRPr lang="en-US" sz="1800" dirty="0"/>
          </a:p>
        </p:txBody>
      </p:sp>
      <p:sp>
        <p:nvSpPr>
          <p:cNvPr id="7" name="Text 5"/>
          <p:cNvSpPr/>
          <p:nvPr/>
        </p:nvSpPr>
        <p:spPr>
          <a:xfrm>
            <a:off x="819983" y="5171837"/>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startAt="5"/>
            </a:pPr>
            <a:r>
              <a:rPr lang="en-US" sz="1800" b="1" dirty="0">
                <a:solidFill>
                  <a:srgbClr val="504C49"/>
                </a:solidFill>
                <a:latin typeface="Source Serif Pro" pitchFamily="34" charset="0"/>
                <a:ea typeface="Source Serif Pro" pitchFamily="34" charset="-122"/>
                <a:cs typeface="Source Serif Pro" pitchFamily="34" charset="-120"/>
              </a:rPr>
              <a:t>Methodology</a:t>
            </a:r>
            <a:r>
              <a:rPr lang="en-US" sz="1800" dirty="0">
                <a:solidFill>
                  <a:srgbClr val="504C49"/>
                </a:solidFill>
                <a:latin typeface="Source Serif Pro" pitchFamily="34" charset="0"/>
                <a:ea typeface="Source Serif Pro" pitchFamily="34" charset="-122"/>
                <a:cs typeface="Source Serif Pro" pitchFamily="34" charset="-120"/>
              </a:rPr>
              <a:t>
Data Collection and Statistical Analysis</a:t>
            </a:r>
            <a:endParaRPr lang="en-US" sz="1800" dirty="0"/>
          </a:p>
        </p:txBody>
      </p:sp>
      <p:sp>
        <p:nvSpPr>
          <p:cNvPr id="8" name="Text 6"/>
          <p:cNvSpPr/>
          <p:nvPr/>
        </p:nvSpPr>
        <p:spPr>
          <a:xfrm>
            <a:off x="819983" y="6003369"/>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startAt="6"/>
            </a:pPr>
            <a:r>
              <a:rPr lang="en-US" sz="1800" b="1" dirty="0">
                <a:solidFill>
                  <a:srgbClr val="504C49"/>
                </a:solidFill>
                <a:latin typeface="Source Serif Pro" pitchFamily="34" charset="0"/>
                <a:ea typeface="Source Serif Pro" pitchFamily="34" charset="-122"/>
                <a:cs typeface="Source Serif Pro" pitchFamily="34" charset="-120"/>
              </a:rPr>
              <a:t>Practical Applications</a:t>
            </a:r>
            <a:r>
              <a:rPr lang="en-US" sz="1800" dirty="0">
                <a:solidFill>
                  <a:srgbClr val="504C49"/>
                </a:solidFill>
                <a:latin typeface="Source Serif Pro" pitchFamily="34" charset="0"/>
                <a:ea typeface="Source Serif Pro" pitchFamily="34" charset="-122"/>
                <a:cs typeface="Source Serif Pro" pitchFamily="34" charset="-120"/>
              </a:rPr>
              <a:t>
Real-World Impact and Use Cases</a:t>
            </a:r>
            <a:endParaRPr lang="en-US" sz="1800" dirty="0"/>
          </a:p>
        </p:txBody>
      </p:sp>
      <p:sp>
        <p:nvSpPr>
          <p:cNvPr id="9" name="Text 7"/>
          <p:cNvSpPr/>
          <p:nvPr/>
        </p:nvSpPr>
        <p:spPr>
          <a:xfrm>
            <a:off x="819983" y="6834902"/>
            <a:ext cx="12990433" cy="749617"/>
          </a:xfrm>
          <a:prstGeom prst="rect">
            <a:avLst/>
          </a:prstGeom>
          <a:noFill/>
          <a:ln/>
        </p:spPr>
        <p:txBody>
          <a:bodyPr wrap="square" lIns="0" tIns="0" rIns="0" bIns="0" rtlCol="0" anchor="t"/>
          <a:lstStyle/>
          <a:p>
            <a:pPr marL="342900" indent="-342900" algn="l">
              <a:lnSpc>
                <a:spcPts val="2950"/>
              </a:lnSpc>
              <a:buSzPct val="100000"/>
              <a:buFont typeface="+mj-lt"/>
              <a:buAutoNum type="arabicPeriod" startAt="7"/>
            </a:pPr>
            <a:r>
              <a:rPr lang="en-US" sz="1800" b="1" dirty="0">
                <a:solidFill>
                  <a:srgbClr val="504C49"/>
                </a:solidFill>
                <a:latin typeface="Source Serif Pro" pitchFamily="34" charset="0"/>
                <a:ea typeface="Source Serif Pro" pitchFamily="34" charset="-122"/>
                <a:cs typeface="Source Serif Pro" pitchFamily="34" charset="-120"/>
              </a:rPr>
              <a:t>Conclusion</a:t>
            </a:r>
            <a:r>
              <a:rPr lang="en-US" sz="1800" dirty="0">
                <a:solidFill>
                  <a:srgbClr val="504C49"/>
                </a:solidFill>
                <a:latin typeface="Source Serif Pro" pitchFamily="34" charset="0"/>
                <a:ea typeface="Source Serif Pro" pitchFamily="34" charset="-122"/>
                <a:cs typeface="Source Serif Pro" pitchFamily="34" charset="-120"/>
              </a:rPr>
              <a:t>
Summary of Findings and Recommendations</a:t>
            </a:r>
            <a:endParaRPr lang="en-US" sz="1800" dirty="0"/>
          </a:p>
        </p:txBody>
      </p:sp>
      <p:sp>
        <p:nvSpPr>
          <p:cNvPr id="10" name="Rectangle 9">
            <a:extLst>
              <a:ext uri="{FF2B5EF4-FFF2-40B4-BE49-F238E27FC236}">
                <a16:creationId xmlns:a16="http://schemas.microsoft.com/office/drawing/2014/main" id="{41C3D0BC-D6BB-281B-728F-2737A88A8750}"/>
              </a:ext>
            </a:extLst>
          </p:cNvPr>
          <p:cNvSpPr/>
          <p:nvPr/>
        </p:nvSpPr>
        <p:spPr>
          <a:xfrm>
            <a:off x="12769327" y="7788536"/>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83276" y="604798"/>
            <a:ext cx="4869061" cy="6816804"/>
          </a:xfrm>
          <a:prstGeom prst="rect">
            <a:avLst/>
          </a:prstGeom>
        </p:spPr>
      </p:pic>
      <p:sp>
        <p:nvSpPr>
          <p:cNvPr id="3" name="Text 0"/>
          <p:cNvSpPr/>
          <p:nvPr/>
        </p:nvSpPr>
        <p:spPr>
          <a:xfrm>
            <a:off x="864037" y="216122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01B18"/>
                </a:solidFill>
                <a:latin typeface="Platypi Medium" pitchFamily="34" charset="0"/>
                <a:ea typeface="Platypi Medium" pitchFamily="34" charset="-122"/>
                <a:cs typeface="Platypi Medium" pitchFamily="34" charset="-120"/>
              </a:rPr>
              <a:t>Introduction</a:t>
            </a:r>
            <a:endParaRPr lang="en-US" sz="4850" dirty="0"/>
          </a:p>
        </p:txBody>
      </p:sp>
      <p:sp>
        <p:nvSpPr>
          <p:cNvPr id="4" name="Text 1"/>
          <p:cNvSpPr/>
          <p:nvPr/>
        </p:nvSpPr>
        <p:spPr>
          <a:xfrm>
            <a:off x="864037" y="3303032"/>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Today, we're exploring the profound impacts of climate change on the spread of vector-borne diseases. This analysis focuses on how environmental changes, particularly in climate patterns like rainfall and temperature, influence the behavior and distribution of disease vectors such as mosquitoes and ticks. Understanding these dynamics is crucial for predicting disease outbreaks and preparing effective public health responses.</a:t>
            </a:r>
            <a:endParaRPr lang="en-US" sz="1900" dirty="0"/>
          </a:p>
        </p:txBody>
      </p:sp>
      <p:sp>
        <p:nvSpPr>
          <p:cNvPr id="5" name="Rectangle 4">
            <a:extLst>
              <a:ext uri="{FF2B5EF4-FFF2-40B4-BE49-F238E27FC236}">
                <a16:creationId xmlns:a16="http://schemas.microsoft.com/office/drawing/2014/main" id="{4C2BD71A-587E-E288-31E3-68FA7FFC9372}"/>
              </a:ext>
            </a:extLst>
          </p:cNvPr>
          <p:cNvSpPr/>
          <p:nvPr/>
        </p:nvSpPr>
        <p:spPr>
          <a:xfrm>
            <a:off x="12769327" y="7788536"/>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824871"/>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01B18"/>
                </a:solidFill>
                <a:latin typeface="Platypi Medium" pitchFamily="34" charset="0"/>
                <a:ea typeface="Platypi Medium" pitchFamily="34" charset="-122"/>
                <a:cs typeface="Platypi Medium" pitchFamily="34" charset="-120"/>
              </a:rPr>
              <a:t>Problem Statement</a:t>
            </a:r>
            <a:endParaRPr lang="en-US" sz="4850" dirty="0"/>
          </a:p>
        </p:txBody>
      </p:sp>
      <p:sp>
        <p:nvSpPr>
          <p:cNvPr id="4" name="Text 1"/>
          <p:cNvSpPr/>
          <p:nvPr/>
        </p:nvSpPr>
        <p:spPr>
          <a:xfrm>
            <a:off x="864037" y="2966680"/>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Climate change is not just a global environmental issue; it also presents significant public health challenges. Changes in temperature, humidity, and precipitation are altering the natural habitats of many vectors, leading to shifts in their geographic distribution and an increase in the rates of diseases they spread. </a:t>
            </a:r>
            <a:endParaRPr lang="en-US" sz="1900" dirty="0"/>
          </a:p>
        </p:txBody>
      </p:sp>
      <p:sp>
        <p:nvSpPr>
          <p:cNvPr id="5" name="Text 2"/>
          <p:cNvSpPr/>
          <p:nvPr/>
        </p:nvSpPr>
        <p:spPr>
          <a:xfrm>
            <a:off x="864037" y="5219581"/>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These changes complicate existing efforts to control and prevent diseases like malaria, dengue, and Zika, particularly in regions where health systems are already under strain.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35874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01B18"/>
                </a:solidFill>
                <a:latin typeface="Platypi Medium" pitchFamily="34" charset="0"/>
                <a:ea typeface="Platypi Medium" pitchFamily="34" charset="-122"/>
                <a:cs typeface="Platypi Medium" pitchFamily="34" charset="-120"/>
              </a:rPr>
              <a:t>Overview</a:t>
            </a:r>
            <a:endParaRPr lang="en-US" sz="4850" dirty="0"/>
          </a:p>
        </p:txBody>
      </p:sp>
      <p:sp>
        <p:nvSpPr>
          <p:cNvPr id="4" name="Text 1"/>
          <p:cNvSpPr/>
          <p:nvPr/>
        </p:nvSpPr>
        <p:spPr>
          <a:xfrm>
            <a:off x="864037" y="3500557"/>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This presentation details our analytical approach to correlating environmental data with the prevalence of vector-borne diseases across various regions of India. By examining rainfall patterns, water stagnation data, and the occurrence of diseases over several years, we aim to illustrate the direct and indirect effects of climate variables on public health.</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599724"/>
            <a:ext cx="9271992" cy="771525"/>
          </a:xfrm>
          <a:prstGeom prst="rect">
            <a:avLst/>
          </a:prstGeom>
          <a:noFill/>
          <a:ln/>
        </p:spPr>
        <p:txBody>
          <a:bodyPr wrap="none" lIns="0" tIns="0" rIns="0" bIns="0" rtlCol="0" anchor="t"/>
          <a:lstStyle/>
          <a:p>
            <a:pPr marL="0" indent="0">
              <a:lnSpc>
                <a:spcPts val="6050"/>
              </a:lnSpc>
              <a:buNone/>
            </a:pPr>
            <a:r>
              <a:rPr lang="en-US" sz="4850" dirty="0">
                <a:solidFill>
                  <a:srgbClr val="201B18"/>
                </a:solidFill>
                <a:latin typeface="Platypi Medium" pitchFamily="34" charset="0"/>
                <a:ea typeface="Platypi Medium" pitchFamily="34" charset="-122"/>
                <a:cs typeface="Platypi Medium" pitchFamily="34" charset="-120"/>
              </a:rPr>
              <a:t>Dashboard Features (Power BI)</a:t>
            </a:r>
            <a:endParaRPr lang="en-US" sz="4850" dirty="0"/>
          </a:p>
        </p:txBody>
      </p:sp>
      <p:sp>
        <p:nvSpPr>
          <p:cNvPr id="3" name="Text 1"/>
          <p:cNvSpPr/>
          <p:nvPr/>
        </p:nvSpPr>
        <p:spPr>
          <a:xfrm>
            <a:off x="864037" y="2741533"/>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Explore the powerful visualization and analysis capabilities of Power BI dashboards, designed to unlock insights and drive informed decision-making.</a:t>
            </a:r>
            <a:endParaRPr lang="en-US" sz="1900" dirty="0"/>
          </a:p>
        </p:txBody>
      </p:sp>
      <p:sp>
        <p:nvSpPr>
          <p:cNvPr id="4" name="Text 2"/>
          <p:cNvSpPr/>
          <p:nvPr/>
        </p:nvSpPr>
        <p:spPr>
          <a:xfrm>
            <a:off x="864037" y="3809286"/>
            <a:ext cx="12902327" cy="395049"/>
          </a:xfrm>
          <a:prstGeom prst="rect">
            <a:avLst/>
          </a:prstGeom>
          <a:noFill/>
          <a:ln/>
        </p:spPr>
        <p:txBody>
          <a:bodyPr wrap="non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Our Power BI dashboards offer a comprehensive view of the situation:</a:t>
            </a:r>
            <a:endParaRPr lang="en-US" sz="1900" dirty="0"/>
          </a:p>
        </p:txBody>
      </p:sp>
      <p:sp>
        <p:nvSpPr>
          <p:cNvPr id="5" name="Text 3"/>
          <p:cNvSpPr/>
          <p:nvPr/>
        </p:nvSpPr>
        <p:spPr>
          <a:xfrm>
            <a:off x="864037" y="4481989"/>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Region-wise Rainfall Breakdown:</a:t>
            </a:r>
            <a:r>
              <a:rPr lang="en-US" sz="1900" dirty="0">
                <a:solidFill>
                  <a:srgbClr val="504C49"/>
                </a:solidFill>
                <a:latin typeface="Source Serif Pro" pitchFamily="34" charset="0"/>
                <a:ea typeface="Source Serif Pro" pitchFamily="34" charset="-122"/>
                <a:cs typeface="Source Serif Pro" pitchFamily="34" charset="-120"/>
              </a:rPr>
              <a:t> Highlights variations across different parts of India.</a:t>
            </a:r>
            <a:endParaRPr lang="en-US" sz="1900" dirty="0"/>
          </a:p>
        </p:txBody>
      </p:sp>
      <p:sp>
        <p:nvSpPr>
          <p:cNvPr id="6" name="Text 4"/>
          <p:cNvSpPr/>
          <p:nvPr/>
        </p:nvSpPr>
        <p:spPr>
          <a:xfrm>
            <a:off x="864037" y="4963358"/>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Range of Rainfall by Value &amp; Average Rainfall Charts:</a:t>
            </a:r>
            <a:r>
              <a:rPr lang="en-US" sz="1900" dirty="0">
                <a:solidFill>
                  <a:srgbClr val="504C49"/>
                </a:solidFill>
                <a:latin typeface="Source Serif Pro" pitchFamily="34" charset="0"/>
                <a:ea typeface="Source Serif Pro" pitchFamily="34" charset="-122"/>
                <a:cs typeface="Source Serif Pro" pitchFamily="34" charset="-120"/>
              </a:rPr>
              <a:t> Provide insights into moisture levels that influence vector breeding sites.</a:t>
            </a:r>
            <a:endParaRPr lang="en-US" sz="1900" dirty="0"/>
          </a:p>
        </p:txBody>
      </p:sp>
      <p:sp>
        <p:nvSpPr>
          <p:cNvPr id="7" name="Text 5"/>
          <p:cNvSpPr/>
          <p:nvPr/>
        </p:nvSpPr>
        <p:spPr>
          <a:xfrm>
            <a:off x="864037" y="5839778"/>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Water Stagnation and Fecal Coliform Indicators:</a:t>
            </a:r>
            <a:r>
              <a:rPr lang="en-US" sz="1900" dirty="0">
                <a:solidFill>
                  <a:srgbClr val="504C49"/>
                </a:solidFill>
                <a:latin typeface="Source Serif Pro" pitchFamily="34" charset="0"/>
                <a:ea typeface="Source Serif Pro" pitchFamily="34" charset="-122"/>
                <a:cs typeface="Source Serif Pro" pitchFamily="34" charset="-120"/>
              </a:rPr>
              <a:t> Correlates environmental risk factors with potential disease outbreaks.</a:t>
            </a:r>
            <a:endParaRPr lang="en-US" sz="1900" dirty="0"/>
          </a:p>
        </p:txBody>
      </p:sp>
      <p:sp>
        <p:nvSpPr>
          <p:cNvPr id="8" name="Rectangle 7">
            <a:extLst>
              <a:ext uri="{FF2B5EF4-FFF2-40B4-BE49-F238E27FC236}">
                <a16:creationId xmlns:a16="http://schemas.microsoft.com/office/drawing/2014/main" id="{8D355B42-8513-0F9B-0A97-40576F912C87}"/>
              </a:ext>
            </a:extLst>
          </p:cNvPr>
          <p:cNvSpPr/>
          <p:nvPr/>
        </p:nvSpPr>
        <p:spPr>
          <a:xfrm>
            <a:off x="12769327" y="7788536"/>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90112" y="579916"/>
            <a:ext cx="11850176" cy="6631797"/>
          </a:xfrm>
          <a:prstGeom prst="rect">
            <a:avLst/>
          </a:prstGeom>
        </p:spPr>
      </p:pic>
      <p:sp>
        <p:nvSpPr>
          <p:cNvPr id="3" name="Text 0"/>
          <p:cNvSpPr/>
          <p:nvPr/>
        </p:nvSpPr>
        <p:spPr>
          <a:xfrm>
            <a:off x="827246" y="7200424"/>
            <a:ext cx="12975908" cy="378143"/>
          </a:xfrm>
          <a:prstGeom prst="rect">
            <a:avLst/>
          </a:prstGeom>
          <a:noFill/>
          <a:ln/>
        </p:spPr>
        <p:txBody>
          <a:bodyPr wrap="none" lIns="0" tIns="0" rIns="0" bIns="0" rtlCol="0" anchor="t"/>
          <a:lstStyle/>
          <a:p>
            <a:pPr marL="0" indent="0">
              <a:lnSpc>
                <a:spcPts val="2950"/>
              </a:lnSpc>
              <a:buNone/>
            </a:pPr>
            <a:endParaRPr lang="en-US" sz="1850" dirty="0"/>
          </a:p>
        </p:txBody>
      </p:sp>
      <p:sp>
        <p:nvSpPr>
          <p:cNvPr id="4" name="Rectangle 3">
            <a:extLst>
              <a:ext uri="{FF2B5EF4-FFF2-40B4-BE49-F238E27FC236}">
                <a16:creationId xmlns:a16="http://schemas.microsoft.com/office/drawing/2014/main" id="{76F3285A-D58E-B8FB-6A23-EA7D438687D5}"/>
              </a:ext>
            </a:extLst>
          </p:cNvPr>
          <p:cNvSpPr/>
          <p:nvPr/>
        </p:nvSpPr>
        <p:spPr>
          <a:xfrm>
            <a:off x="12769327" y="7765958"/>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334214"/>
            <a:ext cx="6172200" cy="771525"/>
          </a:xfrm>
          <a:prstGeom prst="rect">
            <a:avLst/>
          </a:prstGeom>
          <a:noFill/>
          <a:ln/>
        </p:spPr>
        <p:txBody>
          <a:bodyPr wrap="none" lIns="0" tIns="0" rIns="0" bIns="0" rtlCol="0" anchor="t"/>
          <a:lstStyle/>
          <a:p>
            <a:pPr marL="0" indent="0">
              <a:lnSpc>
                <a:spcPts val="6050"/>
              </a:lnSpc>
              <a:buNone/>
            </a:pPr>
            <a:r>
              <a:rPr lang="en-US" sz="4850" dirty="0">
                <a:solidFill>
                  <a:srgbClr val="201B18"/>
                </a:solidFill>
                <a:latin typeface="Platypi Medium" pitchFamily="34" charset="0"/>
                <a:ea typeface="Platypi Medium" pitchFamily="34" charset="-122"/>
                <a:cs typeface="Platypi Medium" pitchFamily="34" charset="-120"/>
              </a:rPr>
              <a:t>Methodology</a:t>
            </a:r>
            <a:endParaRPr lang="en-US" sz="4850" dirty="0"/>
          </a:p>
        </p:txBody>
      </p:sp>
      <p:sp>
        <p:nvSpPr>
          <p:cNvPr id="3" name="Text 1"/>
          <p:cNvSpPr/>
          <p:nvPr/>
        </p:nvSpPr>
        <p:spPr>
          <a:xfrm>
            <a:off x="864037" y="2599492"/>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Data Collection:</a:t>
            </a:r>
            <a:r>
              <a:rPr lang="en-US" sz="1900" dirty="0">
                <a:solidFill>
                  <a:srgbClr val="504C49"/>
                </a:solidFill>
                <a:latin typeface="Source Serif Pro" pitchFamily="34" charset="0"/>
                <a:ea typeface="Source Serif Pro" pitchFamily="34" charset="-122"/>
                <a:cs typeface="Source Serif Pro" pitchFamily="34" charset="-120"/>
              </a:rPr>
              <a:t> Comprehensive gathering of climate data, vector population data, and disease incidence records from various reliable sources.</a:t>
            </a:r>
            <a:endParaRPr lang="en-US" sz="1900" dirty="0"/>
          </a:p>
        </p:txBody>
      </p:sp>
      <p:sp>
        <p:nvSpPr>
          <p:cNvPr id="4" name="Text 2"/>
          <p:cNvSpPr/>
          <p:nvPr/>
        </p:nvSpPr>
        <p:spPr>
          <a:xfrm>
            <a:off x="864037" y="3475911"/>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u="sng" dirty="0">
                <a:solidFill>
                  <a:srgbClr val="504C49"/>
                </a:solidFill>
                <a:latin typeface="Source Serif Pro" pitchFamily="34" charset="0"/>
                <a:ea typeface="Source Serif Pro" pitchFamily="34" charset="-122"/>
                <a:cs typeface="Source Serif Pro" pitchFamily="34" charset="-120"/>
              </a:rPr>
              <a:t>Spatial Analysis:</a:t>
            </a:r>
            <a:r>
              <a:rPr lang="en-US" sz="1900" dirty="0">
                <a:solidFill>
                  <a:srgbClr val="504C49"/>
                </a:solidFill>
                <a:latin typeface="Source Serif Pro" pitchFamily="34" charset="0"/>
                <a:ea typeface="Source Serif Pro" pitchFamily="34" charset="-122"/>
                <a:cs typeface="Source Serif Pro" pitchFamily="34" charset="-120"/>
              </a:rPr>
              <a:t> Utilize GIS mapping and spatial modeling to identify hotspots and patterns of vector-borne disease transmission.</a:t>
            </a:r>
            <a:endParaRPr lang="en-US" sz="1900" dirty="0"/>
          </a:p>
        </p:txBody>
      </p:sp>
      <p:sp>
        <p:nvSpPr>
          <p:cNvPr id="5" name="Text 3"/>
          <p:cNvSpPr/>
          <p:nvPr/>
        </p:nvSpPr>
        <p:spPr>
          <a:xfrm>
            <a:off x="864037" y="4352330"/>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Statistical Modeling:</a:t>
            </a:r>
            <a:r>
              <a:rPr lang="en-US" sz="1900" dirty="0">
                <a:solidFill>
                  <a:srgbClr val="504C49"/>
                </a:solidFill>
                <a:latin typeface="Source Serif Pro" pitchFamily="34" charset="0"/>
                <a:ea typeface="Source Serif Pro" pitchFamily="34" charset="-122"/>
                <a:cs typeface="Source Serif Pro" pitchFamily="34" charset="-120"/>
              </a:rPr>
              <a:t> Apply advanced statistical techniques to analyze the complex relationships between climate variables and disease dynamics.</a:t>
            </a:r>
            <a:endParaRPr lang="en-US" sz="1900" dirty="0"/>
          </a:p>
        </p:txBody>
      </p:sp>
      <p:sp>
        <p:nvSpPr>
          <p:cNvPr id="6" name="Text 4"/>
          <p:cNvSpPr/>
          <p:nvPr/>
        </p:nvSpPr>
        <p:spPr>
          <a:xfrm>
            <a:off x="864037" y="5228749"/>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Experimental Studies:</a:t>
            </a:r>
            <a:r>
              <a:rPr lang="en-US" sz="1900" dirty="0">
                <a:solidFill>
                  <a:srgbClr val="504C49"/>
                </a:solidFill>
                <a:latin typeface="Source Serif Pro" pitchFamily="34" charset="0"/>
                <a:ea typeface="Source Serif Pro" pitchFamily="34" charset="-122"/>
                <a:cs typeface="Source Serif Pro" pitchFamily="34" charset="-120"/>
              </a:rPr>
              <a:t> Conduct field and laboratory experiments to validate hypotheses and enhance understanding of causal mechanisms.</a:t>
            </a:r>
            <a:endParaRPr lang="en-US" sz="1900" dirty="0"/>
          </a:p>
        </p:txBody>
      </p:sp>
      <p:sp>
        <p:nvSpPr>
          <p:cNvPr id="7" name="Text 5"/>
          <p:cNvSpPr/>
          <p:nvPr/>
        </p:nvSpPr>
        <p:spPr>
          <a:xfrm>
            <a:off x="864037" y="6105168"/>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504C49"/>
                </a:solidFill>
                <a:latin typeface="Source Serif Pro" pitchFamily="34" charset="0"/>
                <a:ea typeface="Source Serif Pro" pitchFamily="34" charset="-122"/>
                <a:cs typeface="Source Serif Pro" pitchFamily="34" charset="-120"/>
              </a:rPr>
              <a:t>Iterative Refinement:</a:t>
            </a:r>
            <a:r>
              <a:rPr lang="en-US" sz="1900" dirty="0">
                <a:solidFill>
                  <a:srgbClr val="504C49"/>
                </a:solidFill>
                <a:latin typeface="Source Serif Pro" pitchFamily="34" charset="0"/>
                <a:ea typeface="Source Serif Pro" pitchFamily="34" charset="-122"/>
                <a:cs typeface="Source Serif Pro" pitchFamily="34" charset="-120"/>
              </a:rPr>
              <a:t> Regularly review and update the methodology to incorporate new data, emerging research, and changing environmental conditions.</a:t>
            </a:r>
            <a:endParaRPr lang="en-US" sz="1900" dirty="0"/>
          </a:p>
        </p:txBody>
      </p:sp>
      <p:sp>
        <p:nvSpPr>
          <p:cNvPr id="8" name="Rectangle 7">
            <a:extLst>
              <a:ext uri="{FF2B5EF4-FFF2-40B4-BE49-F238E27FC236}">
                <a16:creationId xmlns:a16="http://schemas.microsoft.com/office/drawing/2014/main" id="{64DF3A6C-89CE-C55B-9850-206154CA2DA3}"/>
              </a:ext>
            </a:extLst>
          </p:cNvPr>
          <p:cNvSpPr/>
          <p:nvPr/>
        </p:nvSpPr>
        <p:spPr>
          <a:xfrm>
            <a:off x="12769327" y="7788536"/>
            <a:ext cx="1775012" cy="3442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41026"/>
            <a:ext cx="6634520" cy="771525"/>
          </a:xfrm>
          <a:prstGeom prst="rect">
            <a:avLst/>
          </a:prstGeom>
          <a:noFill/>
          <a:ln/>
        </p:spPr>
        <p:txBody>
          <a:bodyPr wrap="none" lIns="0" tIns="0" rIns="0" bIns="0" rtlCol="0" anchor="t"/>
          <a:lstStyle/>
          <a:p>
            <a:pPr marL="0" indent="0">
              <a:lnSpc>
                <a:spcPts val="6050"/>
              </a:lnSpc>
              <a:buNone/>
            </a:pPr>
            <a:r>
              <a:rPr lang="en-US" sz="4850" dirty="0">
                <a:solidFill>
                  <a:srgbClr val="201B18"/>
                </a:solidFill>
                <a:latin typeface="Platypi Medium" pitchFamily="34" charset="0"/>
                <a:ea typeface="Platypi Medium" pitchFamily="34" charset="-122"/>
                <a:cs typeface="Platypi Medium" pitchFamily="34" charset="-120"/>
              </a:rPr>
              <a:t>Practical Applications</a:t>
            </a:r>
            <a:endParaRPr lang="en-US" sz="4850" dirty="0"/>
          </a:p>
        </p:txBody>
      </p:sp>
      <p:sp>
        <p:nvSpPr>
          <p:cNvPr id="4" name="Text 1"/>
          <p:cNvSpPr/>
          <p:nvPr/>
        </p:nvSpPr>
        <p:spPr>
          <a:xfrm>
            <a:off x="864037" y="2682835"/>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504C49"/>
                </a:solidFill>
                <a:latin typeface="Source Serif Pro" pitchFamily="34" charset="0"/>
                <a:ea typeface="Source Serif Pro" pitchFamily="34" charset="-122"/>
                <a:cs typeface="Source Serif Pro" pitchFamily="34" charset="-120"/>
              </a:rPr>
              <a:t>The insights from our analysis have significant practical applications:</a:t>
            </a:r>
            <a:endParaRPr lang="en-US" sz="1900" dirty="0"/>
          </a:p>
        </p:txBody>
      </p:sp>
      <p:sp>
        <p:nvSpPr>
          <p:cNvPr id="5" name="Text 2"/>
          <p:cNvSpPr/>
          <p:nvPr/>
        </p:nvSpPr>
        <p:spPr>
          <a:xfrm>
            <a:off x="864037" y="3750588"/>
            <a:ext cx="74159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504C49"/>
                </a:solidFill>
                <a:latin typeface="Source Serif Pro" pitchFamily="34" charset="0"/>
                <a:ea typeface="Source Serif Pro" pitchFamily="34" charset="-122"/>
                <a:cs typeface="Source Serif Pro" pitchFamily="34" charset="-120"/>
              </a:rPr>
              <a:t>Public health officials can use the data to inform more targeted disease surveillance and control strategies.</a:t>
            </a:r>
            <a:endParaRPr lang="en-US" sz="1900" dirty="0"/>
          </a:p>
        </p:txBody>
      </p:sp>
      <p:sp>
        <p:nvSpPr>
          <p:cNvPr id="6" name="Text 3"/>
          <p:cNvSpPr/>
          <p:nvPr/>
        </p:nvSpPr>
        <p:spPr>
          <a:xfrm>
            <a:off x="864037" y="4627007"/>
            <a:ext cx="74159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504C49"/>
                </a:solidFill>
                <a:latin typeface="Source Serif Pro" pitchFamily="34" charset="0"/>
                <a:ea typeface="Source Serif Pro" pitchFamily="34" charset="-122"/>
                <a:cs typeface="Source Serif Pro" pitchFamily="34" charset="-120"/>
              </a:rPr>
              <a:t>Policymakers can allocate resources more effectively to prevent outbreaks.</a:t>
            </a:r>
            <a:endParaRPr lang="en-US" sz="1900" dirty="0"/>
          </a:p>
        </p:txBody>
      </p:sp>
      <p:sp>
        <p:nvSpPr>
          <p:cNvPr id="7" name="Text 4"/>
          <p:cNvSpPr/>
          <p:nvPr/>
        </p:nvSpPr>
        <p:spPr>
          <a:xfrm>
            <a:off x="864037" y="5503426"/>
            <a:ext cx="74159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504C49"/>
                </a:solidFill>
                <a:latin typeface="Source Serif Pro" pitchFamily="34" charset="0"/>
                <a:ea typeface="Source Serif Pro" pitchFamily="34" charset="-122"/>
                <a:cs typeface="Source Serif Pro" pitchFamily="34" charset="-120"/>
              </a:rPr>
              <a:t>Community awareness programs based on our findings can educate people in high-risk areas about preventive measures and symptoms.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6B2752BB-BA12-4D8B-9815-AE97CB17AA75}">
  <we:reference id="wa200003233" version="2.0.0.3" store="en-US" storeType="OMEX"/>
  <we:alternateReferences>
    <we:reference id="WA200003233" version="2.0.0.3" store="WA200003233" storeType="OMEX"/>
  </we:alternateReferences>
  <we:properties>
    <we:property name="embedUrl" value="&quot;/reportEmbed?reportId=ab8393c3-33b7-48f6-998d-acadc628f970&amp;config=eyJjbHVzdGVyVXJsIjoiaHR0cHM6Ly9XQUJJLUlORElBLUNFTlRSQUwtQS1QUklNQVJZLXJlZGlyZWN0LmFuYWx5c2lzLndpbmRvd3MubmV0IiwiZW1iZWRGZWF0dXJlcyI6eyJ1c2FnZU1ldHJpY3NWTmV4dCI6dHJ1ZX19&amp;disableSensitivityBanner=true&quot;"/>
    <we:property name="bookmark" value="&quot;H4sIAAAAAAAAA+1XTW/UMBD9K5FPIC3Izlc3vbXbckJVRREXtIeJPZt1640jx1m6VPvfGTtb+iFAIKjaouYS+3lsvzfxG8VXTOm+M7A5gRWyfXZo7cUK3EUi2IS1I1YWZZHWouJlNRWFECIXFY3azmvb9mz/inlwDfpPuh/AhIUI/DyfMDDmFJrQW4DpccI6dL1tweivOAbTkHcDbicMLztjHYQlzzx4DMuuKZz6REG8zWhHkF6v8QylH1HIS7nHpSyqokolF3yacgrrx4DI7IchYem4/cy2HnRL2wQsB1FMS1FUmeJpXZdSVTLgC238LqTeHF92jtSR5k0XkjMjro11WoJhUYXDfiR9xWbWDKvYOr6Dn9nBSfyAizjUeu03tJLCthkwUQh+2bMt5eTUWcpYHBxzEsCl/TJzFIOK7fPt5DuRA7WGVhJ6n8VB0zhswO+6xw9FMeWiSF4RsE68NibJuF8mJ3b9OnmTzKDHccK7od19Pv7U1eTPlXj2+8TnhPS6bczOkDfe+DjqqcHNluB8MHx9Ts4KPqBJ1il0h5tohSPtrj2ZTu4peBqyt/Pr6kFTzm/Vh519Rx0P4Nf5NgzsLaQsc14VPIUaeQ0izV4qyz+pLEc3M56RQ/Nnyzz7A+b/W3H5me5Hri5VlqlKqHwqeaYUCFlwfKkuj3aoO40vh/rvDzUXCqpyWspCZIXKRCHjz/ivU0+3jRNYa8qedXfzH5/bCFshXVpCww6+70DiKbQYRXUjKY0xjk4ltCp8/Nh24f1ek7NGAp/ADGHveMVhcZugYPsNbbAmPVoNAAA=&quot;"/>
    <we:property name="datasetId" value="&quot;7b00ad8e-c166-4461-b2fc-b432edb94d1b&quot;"/>
    <we:property name="pageName" value="&quot;a46c70cc59592c010820&quot;"/>
    <we:property name="reportUrl" value="&quot;/groups/me/reports/ab8393c3-33b7-48f6-998d-acadc628f970/a46c70cc59592c010820?pbi_source=storytelling_addin&quot;"/>
    <we:property name="reportName" value="&quot;projectig&quot;"/>
    <we:property name="reportState" value="&quot;CONNECTED&quot;"/>
    <we:property name="pageDisplayName" value="&quot;Dengue Spread by States&quot;"/>
    <we:property name="backgroundColor" value="&quot;#FFFFFF&quot;"/>
    <we:property name="initialStateBookmark" value="&quot;H4sIAAAAAAAAA51STW/bMAz9K4YuvQSFZfkrvXXDTl3TYN16GYqCthhHqyJ5khwkC/zfRzkBFqABAkwXiU/Ue48UD0wq32vYL2CD7I59svZ9A+494WzGzAl7enp4vP/28La4f/xCsO2DssazuwML4DoML8oPoCMDgT9fZwy0XkIXoxVojzPWo/PWgFZ/8JhMV8ENOM4Y7nptHUTK5wABI+2W0ikmbX4rSBHaoLb4jG04ohVinRc8FW1ZZJBWc5mXlOaPCZOziymRepL/bE0AZUgmYpLLrJBlOU9TmcscBLQ84l6ZTp8M/3v7fd/HrvRU4AK2qoNgXexK84vkI984UlkgSoltxYWYS4CqqEQNVzkD7kJjdx/Z0rwuCrmqKxANZLyuC579P5ssioavmjJFrLKqAinn5VW23wZON+d8bIM0AfGwVlKiWTpLfx3UNAkH1p+FxA9blD9CQAemnR7R57u4f1URnERfQA9R78bY28SuEokQ1j5RJslSLpJmT4jpBozIBtbgwK+Dgxs2xvU6Htdlj3YIvocWl2Dwgj9yA0aivOJsmmk2iVCHVKOvlRIn/czeX9Vr0/F0AwAA&quot;"/>
    <we:property name="isFiltersActionButtonVisible" value="true"/>
    <we:property name="isVisualContainerHeaderHidden" value="false"/>
    <we:property name="reportEmbeddedTime" value="&quot;2024-10-24T08:53:35.314Z&quot;"/>
    <we:property name="creatorTenantId" value="&quot;813e6569-4e44-4d95-88a0-16a97bd5277c&quot;"/>
    <we:property name="creatorUserId" value="&quot;100320021EEB94B3&quot;"/>
    <we:property name="creatorSessionId" value="&quot;4cbf0e93-2da7-44e5-94c0-1ebc48ce05a3&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54</TotalTime>
  <Words>609</Words>
  <Application>Microsoft Office PowerPoint</Application>
  <PresentationFormat>Custom</PresentationFormat>
  <Paragraphs>52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Platypi Medium</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Ksshitij Singare</cp:lastModifiedBy>
  <cp:revision>3</cp:revision>
  <dcterms:created xsi:type="dcterms:W3CDTF">2024-10-24T08:23:03Z</dcterms:created>
  <dcterms:modified xsi:type="dcterms:W3CDTF">2024-10-24T09:36:16Z</dcterms:modified>
</cp:coreProperties>
</file>